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1100" r:id="rId2"/>
    <p:sldId id="1742" r:id="rId3"/>
    <p:sldId id="1337" r:id="rId4"/>
    <p:sldId id="1848" r:id="rId5"/>
    <p:sldId id="1849" r:id="rId6"/>
    <p:sldId id="1850" r:id="rId7"/>
    <p:sldId id="1851" r:id="rId8"/>
    <p:sldId id="1852" r:id="rId9"/>
    <p:sldId id="1853" r:id="rId10"/>
    <p:sldId id="1854" r:id="rId11"/>
    <p:sldId id="1855" r:id="rId12"/>
    <p:sldId id="1856" r:id="rId13"/>
    <p:sldId id="1857" r:id="rId14"/>
    <p:sldId id="1858" r:id="rId15"/>
    <p:sldId id="1859" r:id="rId16"/>
    <p:sldId id="1860" r:id="rId17"/>
    <p:sldId id="1861" r:id="rId18"/>
    <p:sldId id="1862" r:id="rId19"/>
    <p:sldId id="1863" r:id="rId20"/>
    <p:sldId id="1864" r:id="rId21"/>
    <p:sldId id="1865" r:id="rId22"/>
    <p:sldId id="1866" r:id="rId23"/>
    <p:sldId id="1867" r:id="rId24"/>
    <p:sldId id="1868" r:id="rId25"/>
    <p:sldId id="1869" r:id="rId26"/>
    <p:sldId id="1870" r:id="rId27"/>
    <p:sldId id="1871" r:id="rId28"/>
    <p:sldId id="1872" r:id="rId29"/>
    <p:sldId id="1873" r:id="rId30"/>
    <p:sldId id="1874" r:id="rId31"/>
    <p:sldId id="1875" r:id="rId32"/>
    <p:sldId id="1876" r:id="rId33"/>
    <p:sldId id="1877" r:id="rId34"/>
    <p:sldId id="1878" r:id="rId35"/>
    <p:sldId id="1879" r:id="rId36"/>
    <p:sldId id="1880" r:id="rId37"/>
    <p:sldId id="1881" r:id="rId38"/>
    <p:sldId id="1784" r:id="rId39"/>
    <p:sldId id="1783" r:id="rId40"/>
    <p:sldId id="1782" r:id="rId41"/>
    <p:sldId id="952" r:id="rId4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86881" autoAdjust="0"/>
  </p:normalViewPr>
  <p:slideViewPr>
    <p:cSldViewPr snapToGrid="0" snapToObjects="1">
      <p:cViewPr varScale="1">
        <p:scale>
          <a:sx n="97" d="100"/>
          <a:sy n="97" d="100"/>
        </p:scale>
        <p:origin x="1458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 dirty="0" smtClean="0"/>
              <a:t>Early in the next century, Dean hopes his new concoction, which he says is "in the idea and invention stage," will be ready for the public: a sleek tablet that is magazine-size, inexpensive, programmable, and voice-activated. He expects his unnamed dream pad, which will run on a 24-hour battery, to provide everything a PC does, including streaming audio and video, word processing, and spreadsheets. It will even have a port for old fogies who can't give up their keyboards. And it will wirelessly put the Internet and other information at your fingertips.</a:t>
            </a:r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121020094411/http:/www.usnews.com/usnews/culture/articles/000103/archive_034033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23 – Searching and Sorting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8, 1,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First </a:t>
            </a:r>
            <a:r>
              <a:rPr lang="en-US" sz="2400" u="sng" dirty="0"/>
              <a:t>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8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14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6 and 14 should be </a:t>
            </a:r>
            <a:r>
              <a:rPr lang="en-US" sz="2400" dirty="0" smtClean="0"/>
              <a:t>swapped: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6,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07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1,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Second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1 should 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4 and 8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6, 13, 14]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13 </a:t>
            </a:r>
            <a:r>
              <a:rPr lang="en-US" sz="2400" dirty="0"/>
              <a:t>and 14 are in </a:t>
            </a:r>
            <a:r>
              <a:rPr lang="en-US" sz="2400" dirty="0" smtClean="0"/>
              <a:t>order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40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10, 6, 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Third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10 and 6 should </a:t>
            </a:r>
            <a:r>
              <a:rPr lang="en-US" sz="2400" dirty="0"/>
              <a:t>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6, 10,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Fourth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6, 8,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10, 13,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38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0825" y="6255385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</a:t>
            </a:r>
            <a:r>
              <a:rPr lang="en-US" sz="1050" dirty="0" smtClean="0">
                <a:solidFill>
                  <a:prstClr val="black"/>
                </a:solidFill>
              </a:rPr>
              <a:t>https://</a:t>
            </a:r>
            <a:r>
              <a:rPr lang="en-US" sz="1050" dirty="0">
                <a:solidFill>
                  <a:prstClr val="black"/>
                </a:solidFill>
              </a:rPr>
              <a:t>www.youtube.com/watch?v=lyZQPjUT5B4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15" y="1737360"/>
            <a:ext cx="8025769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Selection 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0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</a:t>
            </a:r>
            <a:r>
              <a:rPr lang="en-US" dirty="0" smtClean="0"/>
              <a:t>very simple way </a:t>
            </a:r>
            <a:r>
              <a:rPr lang="en-US" dirty="0"/>
              <a:t>of sorting a list: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the smallest number in a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Move </a:t>
            </a:r>
            <a:r>
              <a:rPr lang="en-US" dirty="0"/>
              <a:t>that to the end of a new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Repeat </a:t>
            </a:r>
            <a:r>
              <a:rPr lang="en-US" dirty="0"/>
              <a:t>until the original list is </a:t>
            </a:r>
            <a:r>
              <a:rPr lang="en-US" dirty="0" smtClean="0"/>
              <a:t>empty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Unfortunately, it’s also pretty slow!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3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49929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 https://www.youtube.com/watch?v=Ns4TPTC8whw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92" y="1737360"/>
            <a:ext cx="8043215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Quicksort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43088" cy="4156799"/>
          </a:xfrm>
        </p:spPr>
        <p:txBody>
          <a:bodyPr/>
          <a:lstStyle/>
          <a:p>
            <a:r>
              <a:rPr lang="en-US" dirty="0" smtClean="0"/>
              <a:t>Here’s one more method: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Start </a:t>
            </a:r>
            <a:r>
              <a:rPr lang="en-US" dirty="0"/>
              <a:t>with </a:t>
            </a:r>
            <a:r>
              <a:rPr lang="en-US" dirty="0" smtClean="0"/>
              <a:t>any number (the first one works)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Put everything less </a:t>
            </a:r>
            <a:r>
              <a:rPr lang="en-US" dirty="0"/>
              <a:t>than that number on the left of it and everything greater than it on the right of </a:t>
            </a:r>
            <a:r>
              <a:rPr lang="en-US" dirty="0" smtClean="0"/>
              <a:t>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Quicksort </a:t>
            </a:r>
            <a:r>
              <a:rPr lang="en-US" dirty="0"/>
              <a:t>the left side and the right </a:t>
            </a:r>
            <a:r>
              <a:rPr lang="en-US" dirty="0" smtClean="0"/>
              <a:t>side</a:t>
            </a:r>
          </a:p>
          <a:p>
            <a:pPr lvl="3"/>
            <a:endParaRPr lang="en-US" sz="1600" dirty="0"/>
          </a:p>
          <a:p>
            <a:r>
              <a:rPr lang="en-US" dirty="0" smtClean="0"/>
              <a:t>Does this method remind you of anything?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5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55385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</a:t>
            </a:r>
            <a:r>
              <a:rPr lang="en-US" sz="1050" dirty="0" smtClean="0">
                <a:solidFill>
                  <a:prstClr val="black"/>
                </a:solidFill>
              </a:rPr>
              <a:t>from </a:t>
            </a:r>
            <a:r>
              <a:rPr lang="en-US" sz="1050" dirty="0">
                <a:solidFill>
                  <a:prstClr val="black"/>
                </a:solidFill>
              </a:rPr>
              <a:t>https://www.youtube.com/watch?v=ywWBy6J5gz8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92" y="1737360"/>
            <a:ext cx="8043215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0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Hexa</a:t>
            </a:r>
            <a:r>
              <a:rPr lang="en-US" dirty="0" smtClean="0"/>
              <a:t>decimal numbers</a:t>
            </a:r>
          </a:p>
          <a:p>
            <a:pPr lvl="1"/>
            <a:r>
              <a:rPr lang="en-US" dirty="0" smtClean="0"/>
              <a:t>Will be on the final exam!</a:t>
            </a:r>
          </a:p>
          <a:p>
            <a:pPr lvl="1"/>
            <a:endParaRPr lang="en-US" dirty="0"/>
          </a:p>
          <a:p>
            <a:r>
              <a:rPr lang="en-US" dirty="0" smtClean="0"/>
              <a:t>Printing in color</a:t>
            </a:r>
          </a:p>
          <a:p>
            <a:pPr lvl="1"/>
            <a:r>
              <a:rPr lang="en-US" dirty="0" smtClean="0"/>
              <a:t>Will </a:t>
            </a:r>
            <a:r>
              <a:rPr lang="en-US" u="sng" dirty="0" smtClean="0"/>
              <a:t>not</a:t>
            </a:r>
            <a:r>
              <a:rPr lang="en-US" dirty="0" smtClean="0"/>
              <a:t> be on the final exam!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70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1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Motivations for 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Want to know </a:t>
            </a:r>
            <a:r>
              <a:rPr lang="en-US" u="sng" dirty="0" smtClean="0"/>
              <a:t>if</a:t>
            </a:r>
            <a:r>
              <a:rPr lang="en-US" dirty="0" smtClean="0"/>
              <a:t> something exists</a:t>
            </a:r>
          </a:p>
          <a:p>
            <a:pPr lvl="1"/>
            <a:r>
              <a:rPr lang="en-US" dirty="0" smtClean="0"/>
              <a:t>Python can do this for us!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Want to know </a:t>
            </a:r>
            <a:r>
              <a:rPr lang="en-US" u="sng" dirty="0" smtClean="0"/>
              <a:t>where</a:t>
            </a:r>
            <a:r>
              <a:rPr lang="en-US" dirty="0" smtClean="0"/>
              <a:t> something exists</a:t>
            </a:r>
          </a:p>
          <a:p>
            <a:pPr lvl="1"/>
            <a:r>
              <a:rPr lang="en-US" dirty="0" smtClean="0"/>
              <a:t>Python can actually do this for us too!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raceWinners.index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"#718"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But </a:t>
            </a:r>
            <a:r>
              <a:rPr lang="en-US" b="1" u="sng" dirty="0" smtClean="0"/>
              <a:t>how</a:t>
            </a:r>
            <a:r>
              <a:rPr lang="en-US" dirty="0" smtClean="0"/>
              <a:t> does Python does this?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0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function that takes a list and a variable and returns the </a:t>
            </a:r>
            <a:r>
              <a:rPr lang="en-US" dirty="0" smtClean="0"/>
              <a:t>index of </a:t>
            </a:r>
            <a:r>
              <a:rPr lang="en-US" dirty="0"/>
              <a:t>the variable in the list</a:t>
            </a:r>
          </a:p>
          <a:p>
            <a:pPr lvl="1"/>
            <a:r>
              <a:rPr lang="en-US" sz="3200" dirty="0" smtClean="0"/>
              <a:t>If it’s not found, return -1</a:t>
            </a:r>
          </a:p>
          <a:p>
            <a:pPr lvl="1"/>
            <a:r>
              <a:rPr lang="en-US" sz="3200" dirty="0" smtClean="0"/>
              <a:t>You can’t use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.index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200" dirty="0" smtClean="0"/>
              <a:t>!</a:t>
            </a:r>
          </a:p>
          <a:p>
            <a:pPr lvl="4"/>
            <a:endParaRPr lang="en-US" dirty="0" smtClean="0"/>
          </a:p>
          <a:p>
            <a:pPr marL="400050" lvl="2" indent="0">
              <a:buNone/>
            </a:pP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8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find() </a:t>
            </a:r>
            <a:r>
              <a:rPr lang="en-US" dirty="0" smtClean="0"/>
              <a:t>Solution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013" lvl="2" indent="0">
              <a:buNone/>
            </a:pPr>
            <a:r>
              <a:rPr 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==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outside the loop, means that</a:t>
            </a:r>
          </a:p>
          <a:p>
            <a:pPr marL="227013" lvl="2" indent="0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 didn't find the variable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2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just programmed up a search function!</a:t>
            </a:r>
          </a:p>
          <a:p>
            <a:endParaRPr lang="en-US" dirty="0" smtClean="0"/>
          </a:p>
          <a:p>
            <a:r>
              <a:rPr lang="en-US" dirty="0" smtClean="0"/>
              <a:t>This algorithm is </a:t>
            </a:r>
            <a:r>
              <a:rPr lang="en-US" dirty="0"/>
              <a:t>called </a:t>
            </a:r>
            <a:r>
              <a:rPr lang="en-US" b="1" i="1" dirty="0"/>
              <a:t>linear </a:t>
            </a:r>
            <a:r>
              <a:rPr lang="en-US" b="1" i="1" dirty="0" smtClean="0"/>
              <a:t>search</a:t>
            </a:r>
            <a:endParaRPr lang="en-US" b="1" i="1" dirty="0"/>
          </a:p>
          <a:p>
            <a:r>
              <a:rPr lang="en-US" dirty="0"/>
              <a:t>It’s a </a:t>
            </a:r>
            <a:r>
              <a:rPr lang="en-US" dirty="0" smtClean="0"/>
              <a:t>common</a:t>
            </a:r>
            <a:r>
              <a:rPr lang="en-US" dirty="0"/>
              <a:t>, </a:t>
            </a:r>
            <a:r>
              <a:rPr lang="en-US" dirty="0" smtClean="0"/>
              <a:t>fundamental algorithm in CS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It’s especially useful when our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information </a:t>
            </a:r>
            <a:r>
              <a:rPr lang="en-US" dirty="0"/>
              <a:t>isn’t in a sorted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But it isn’t very fast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21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Sorted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/>
              <a:t>Now, imagine we’re looking for information in something sorted, like a phone </a:t>
            </a:r>
            <a:r>
              <a:rPr lang="en-US" dirty="0" smtClean="0"/>
              <a:t>book</a:t>
            </a:r>
          </a:p>
          <a:p>
            <a:r>
              <a:rPr lang="en-US" dirty="0" smtClean="0"/>
              <a:t>We </a:t>
            </a:r>
            <a:r>
              <a:rPr lang="en-US" dirty="0"/>
              <a:t>know someone’s </a:t>
            </a:r>
            <a:r>
              <a:rPr lang="en-US" dirty="0" smtClean="0"/>
              <a:t>name (it’s our “variable”), </a:t>
            </a:r>
            <a:r>
              <a:rPr lang="en-US" dirty="0"/>
              <a:t>and want to find </a:t>
            </a:r>
            <a:r>
              <a:rPr lang="en-US" dirty="0" smtClean="0"/>
              <a:t>their number in </a:t>
            </a:r>
            <a:r>
              <a:rPr lang="en-US" dirty="0"/>
              <a:t>the </a:t>
            </a:r>
            <a:r>
              <a:rPr lang="en-US" dirty="0" smtClean="0"/>
              <a:t>book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is a good </a:t>
            </a:r>
            <a:r>
              <a:rPr lang="en-US" dirty="0" smtClean="0"/>
              <a:t>method for </a:t>
            </a:r>
            <a:br>
              <a:rPr lang="en-US" dirty="0" smtClean="0"/>
            </a:br>
            <a:r>
              <a:rPr lang="en-US" dirty="0" smtClean="0"/>
              <a:t>locating </a:t>
            </a:r>
            <a:r>
              <a:rPr lang="en-US" dirty="0"/>
              <a:t>their phone </a:t>
            </a:r>
            <a:r>
              <a:rPr lang="en-US" dirty="0" smtClean="0"/>
              <a:t>number?</a:t>
            </a:r>
          </a:p>
          <a:p>
            <a:pPr lvl="1"/>
            <a:r>
              <a:rPr lang="en-US" sz="3200" dirty="0" smtClean="0"/>
              <a:t>Think </a:t>
            </a:r>
            <a:r>
              <a:rPr lang="en-US" sz="3200" dirty="0"/>
              <a:t>about how </a:t>
            </a:r>
            <a:r>
              <a:rPr lang="en-US" sz="3200" dirty="0" smtClean="0"/>
              <a:t>a person would </a:t>
            </a:r>
            <a:r>
              <a:rPr lang="en-US" sz="3200" dirty="0"/>
              <a:t>do </a:t>
            </a:r>
            <a:r>
              <a:rPr lang="en-US" sz="3200" dirty="0" smtClean="0"/>
              <a:t>this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23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in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35" y="1969364"/>
            <a:ext cx="8823366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Open the book midway through.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on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You’re </a:t>
            </a:r>
            <a:r>
              <a:rPr lang="en-US" dirty="0"/>
              <a:t>done!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after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</a:t>
            </a:r>
            <a:r>
              <a:rPr lang="en-US" u="sng" dirty="0"/>
              <a:t>first half </a:t>
            </a:r>
            <a:r>
              <a:rPr lang="en-US" dirty="0"/>
              <a:t>away and repeat this process on the second </a:t>
            </a:r>
            <a:r>
              <a:rPr lang="en-US" dirty="0" smtClean="0"/>
              <a:t>half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before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</a:t>
            </a:r>
            <a:r>
              <a:rPr lang="en-US" u="sng" dirty="0"/>
              <a:t>second half </a:t>
            </a:r>
            <a:r>
              <a:rPr lang="en-US" dirty="0"/>
              <a:t>away and repeat this process on the first </a:t>
            </a:r>
            <a:r>
              <a:rPr lang="en-US" dirty="0" smtClean="0"/>
              <a:t>half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sz="2700" dirty="0" smtClean="0"/>
              <a:t>This </a:t>
            </a:r>
            <a:r>
              <a:rPr lang="en-US" sz="2700" dirty="0"/>
              <a:t>is </a:t>
            </a:r>
            <a:r>
              <a:rPr lang="en-US" sz="2700" dirty="0" smtClean="0"/>
              <a:t>rough on the phone book, </a:t>
            </a:r>
            <a:r>
              <a:rPr lang="en-US" sz="2700" dirty="0"/>
              <a:t>but you’ll find the name!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2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39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84163" cy="4517689"/>
          </a:xfrm>
        </p:spPr>
        <p:txBody>
          <a:bodyPr/>
          <a:lstStyle/>
          <a:p>
            <a:r>
              <a:rPr lang="en-US" dirty="0" smtClean="0"/>
              <a:t>The algorithm we just demonstrated is </a:t>
            </a:r>
            <a:br>
              <a:rPr lang="en-US" dirty="0" smtClean="0"/>
            </a:br>
            <a:r>
              <a:rPr lang="en-US" dirty="0" smtClean="0"/>
              <a:t>better known as </a:t>
            </a:r>
            <a:r>
              <a:rPr lang="en-US" b="1" i="1" dirty="0" smtClean="0"/>
              <a:t>binary search</a:t>
            </a:r>
          </a:p>
          <a:p>
            <a:endParaRPr lang="en-US" dirty="0" smtClean="0"/>
          </a:p>
          <a:p>
            <a:r>
              <a:rPr lang="en-US" dirty="0" smtClean="0"/>
              <a:t>Binary search is a </a:t>
            </a:r>
            <a:r>
              <a:rPr lang="en-US" b="1" i="1" dirty="0" smtClean="0"/>
              <a:t>divide and conquer</a:t>
            </a:r>
            <a:r>
              <a:rPr lang="en-US" dirty="0" smtClean="0"/>
              <a:t> algorithm</a:t>
            </a:r>
          </a:p>
          <a:p>
            <a:pPr lvl="1"/>
            <a:r>
              <a:rPr lang="en-US" dirty="0" smtClean="0"/>
              <a:t>We’ve talked about these before, remember?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Binary search is only usable on </a:t>
            </a:r>
            <a:r>
              <a:rPr lang="en-US" u="sng" dirty="0" smtClean="0"/>
              <a:t>sorted</a:t>
            </a:r>
            <a:r>
              <a:rPr lang="en-US" dirty="0" smtClean="0"/>
              <a:t> lists</a:t>
            </a:r>
            <a:endParaRPr lang="en-US" dirty="0"/>
          </a:p>
          <a:p>
            <a:pPr lvl="1"/>
            <a:r>
              <a:rPr lang="en-US" dirty="0" smtClean="0"/>
              <a:t>Why?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679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04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 flipH="1">
            <a:off x="5741696" y="4234030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0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“G”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 flipH="1">
            <a:off x="2445346" y="3479095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>
            <a:off x="2576097" y="4252279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>
            <a:off x="3610142" y="4414417"/>
            <a:ext cx="469756" cy="817335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5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3" grpId="0" animBg="1"/>
      <p:bldP spid="4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Binary </a:t>
            </a:r>
            <a:r>
              <a:rPr lang="en-US" dirty="0"/>
              <a:t>search is a problem that can be broken down into </a:t>
            </a:r>
            <a:endParaRPr lang="en-US" dirty="0" smtClean="0"/>
          </a:p>
          <a:p>
            <a:pPr lvl="1"/>
            <a:r>
              <a:rPr lang="en-US" dirty="0" smtClean="0"/>
              <a:t>Something </a:t>
            </a:r>
            <a:r>
              <a:rPr lang="en-US" dirty="0"/>
              <a:t>simple (breaking a list in </a:t>
            </a:r>
            <a:r>
              <a:rPr lang="en-US" dirty="0" smtClean="0"/>
              <a:t>half)</a:t>
            </a:r>
          </a:p>
          <a:p>
            <a:pPr lvl="1"/>
            <a:r>
              <a:rPr lang="en-US" dirty="0" smtClean="0"/>
              <a:t>A smaller </a:t>
            </a:r>
            <a:r>
              <a:rPr lang="en-US" dirty="0"/>
              <a:t>version of the original problem (searching that half of the list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That </a:t>
            </a:r>
            <a:r>
              <a:rPr lang="en-US" dirty="0"/>
              <a:t>means we can use </a:t>
            </a:r>
            <a:r>
              <a:rPr lang="en-US" dirty="0" smtClean="0"/>
              <a:t>...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16798" y="5084539"/>
            <a:ext cx="18925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recursion!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28986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635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739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51130" cy="451768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</a:t>
            </a:r>
            <a:r>
              <a:rPr lang="en-US" dirty="0" smtClean="0"/>
              <a:t>!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make </a:t>
            </a:r>
            <a:r>
              <a:rPr lang="en-US" dirty="0" smtClean="0"/>
              <a:t>the problem </a:t>
            </a:r>
            <a:r>
              <a:rPr lang="en-US" dirty="0"/>
              <a:t>slightly easier, </a:t>
            </a:r>
            <a:r>
              <a:rPr lang="en-US" dirty="0" smtClean="0"/>
              <a:t>make </a:t>
            </a:r>
            <a:r>
              <a:rPr lang="en-US" dirty="0"/>
              <a:t>it </a:t>
            </a:r>
            <a:r>
              <a:rPr lang="en-US" dirty="0" smtClean="0"/>
              <a:t>“</a:t>
            </a:r>
            <a:r>
              <a:rPr lang="en-US" dirty="0"/>
              <a:t>checking to see </a:t>
            </a:r>
            <a:r>
              <a:rPr lang="en-US" u="sng" dirty="0"/>
              <a:t>if</a:t>
            </a:r>
            <a:r>
              <a:rPr lang="en-US" dirty="0"/>
              <a:t> something is in a sorted list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Simply return True or False to answer this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there’s no “middle” of the list, we’ll just look at the lower of the two </a:t>
            </a:r>
            <a:r>
              <a:rPr lang="en-US" dirty="0" smtClean="0"/>
              <a:t>“middle” indexes</a:t>
            </a:r>
          </a:p>
          <a:p>
            <a:pPr lvl="1"/>
            <a:endParaRPr lang="en-US" dirty="0" smtClean="0"/>
          </a:p>
          <a:p>
            <a:pPr lvl="3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4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search!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Remember </a:t>
            </a:r>
            <a:r>
              <a:rPr lang="en-US" dirty="0"/>
              <a:t>to ask yourself: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our base </a:t>
            </a:r>
            <a:r>
              <a:rPr lang="en-US" dirty="0" smtClean="0"/>
              <a:t>case(s)?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the recursive step</a:t>
            </a:r>
            <a:r>
              <a:rPr lang="en-US" dirty="0" smtClean="0"/>
              <a:t>?</a:t>
            </a:r>
          </a:p>
          <a:p>
            <a:pPr lvl="4">
              <a:spcBef>
                <a:spcPts val="0"/>
              </a:spcBef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A </a:t>
            </a:r>
            <a:r>
              <a:rPr lang="en-US" dirty="0"/>
              <a:t>hint: in order to get the number at the middle of the list, use this </a:t>
            </a:r>
            <a:r>
              <a:rPr lang="en-US" dirty="0" smtClean="0"/>
              <a:t>bit of code: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// 2]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60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6225481" cy="4517689"/>
          </a:xfrm>
        </p:spPr>
        <p:txBody>
          <a:bodyPr/>
          <a:lstStyle/>
          <a:p>
            <a:r>
              <a:rPr lang="en-US" dirty="0" smtClean="0"/>
              <a:t>Mark Dean</a:t>
            </a:r>
            <a:endParaRPr lang="en-US" dirty="0" smtClean="0"/>
          </a:p>
          <a:p>
            <a:pPr lvl="1"/>
            <a:r>
              <a:rPr lang="en-US" dirty="0" smtClean="0"/>
              <a:t>Holds 3 of 9 patents for the IBM PC</a:t>
            </a:r>
          </a:p>
          <a:p>
            <a:pPr lvl="1"/>
            <a:r>
              <a:rPr lang="en-US" dirty="0" smtClean="0"/>
              <a:t>Part of team that developed the ISA </a:t>
            </a:r>
            <a:br>
              <a:rPr lang="en-US" dirty="0" smtClean="0"/>
            </a:br>
            <a:r>
              <a:rPr lang="en-US" dirty="0" smtClean="0"/>
              <a:t>bus (used to connect I/O devices)</a:t>
            </a:r>
          </a:p>
          <a:p>
            <a:pPr lvl="1"/>
            <a:r>
              <a:rPr lang="en-US" dirty="0" smtClean="0"/>
              <a:t>Led design of the 1-gigahertz chip</a:t>
            </a:r>
          </a:p>
          <a:p>
            <a:pPr lvl="1"/>
            <a:r>
              <a:rPr lang="en-US" dirty="0" smtClean="0"/>
              <a:t>Computing visionary</a:t>
            </a:r>
          </a:p>
          <a:p>
            <a:pPr lvl="2"/>
            <a:r>
              <a:rPr lang="en-US" dirty="0" smtClean="0"/>
              <a:t>Predicted the tablet computer in </a:t>
            </a:r>
            <a:r>
              <a:rPr lang="en-US" u="sng" dirty="0" smtClean="0"/>
              <a:t>1999</a:t>
            </a:r>
          </a:p>
          <a:p>
            <a:pPr lvl="2"/>
            <a:r>
              <a:rPr lang="en-US" sz="1800" dirty="0">
                <a:hlinkClick r:id="rId3"/>
              </a:rPr>
              <a:t>https://</a:t>
            </a:r>
            <a:r>
              <a:rPr lang="en-US" sz="1800" dirty="0" smtClean="0">
                <a:hlinkClick r:id="rId3"/>
              </a:rPr>
              <a:t>web.archive.org/web/20121020094411/</a:t>
            </a:r>
            <a:br>
              <a:rPr lang="en-US" sz="1800" dirty="0" smtClean="0">
                <a:hlinkClick r:id="rId3"/>
              </a:rPr>
            </a:b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www.usnews.com/usnews/culture/articles/</a:t>
            </a:r>
            <a:br>
              <a:rPr lang="en-US" sz="1800" dirty="0" smtClean="0">
                <a:hlinkClick r:id="rId3"/>
              </a:rPr>
            </a:br>
            <a:r>
              <a:rPr lang="en-US" sz="1800" dirty="0" smtClean="0">
                <a:hlinkClick r:id="rId3"/>
              </a:rPr>
              <a:t>000103/archive_034033.htm</a:t>
            </a:r>
            <a:endParaRPr lang="en-US" sz="1800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680" y="2304713"/>
            <a:ext cx="2338062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Project 3 is due on Friday, December 8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Survey </a:t>
            </a:r>
            <a:r>
              <a:rPr lang="en-US" dirty="0" smtClean="0"/>
              <a:t>#3 </a:t>
            </a:r>
            <a:r>
              <a:rPr lang="en-US" dirty="0" smtClean="0"/>
              <a:t>due on Tuesday, December 12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1"/>
            <a:r>
              <a:rPr lang="en-US" dirty="0" smtClean="0"/>
              <a:t>If completed, will receive an email with responses</a:t>
            </a:r>
          </a:p>
          <a:p>
            <a:r>
              <a:rPr lang="en-US" dirty="0" smtClean="0"/>
              <a:t>SEEQs are out now – link in your email/on BB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dirty="0" smtClean="0"/>
              <a:t>Friday, December 15th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65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about some sorting algorithms</a:t>
            </a:r>
          </a:p>
          <a:p>
            <a:pPr lvl="1"/>
            <a:r>
              <a:rPr lang="en-US" dirty="0"/>
              <a:t>Bubble Sort</a:t>
            </a:r>
          </a:p>
          <a:p>
            <a:pPr lvl="1"/>
            <a:r>
              <a:rPr lang="en-US" dirty="0" smtClean="0"/>
              <a:t>Selection </a:t>
            </a:r>
            <a:r>
              <a:rPr lang="en-US" dirty="0"/>
              <a:t>Sort</a:t>
            </a:r>
          </a:p>
          <a:p>
            <a:pPr lvl="1"/>
            <a:r>
              <a:rPr lang="en-US" dirty="0" smtClean="0"/>
              <a:t>Quicksort</a:t>
            </a:r>
            <a:endParaRPr lang="en-US" dirty="0"/>
          </a:p>
          <a:p>
            <a:r>
              <a:rPr lang="en-US" dirty="0"/>
              <a:t>To learn </a:t>
            </a:r>
            <a:r>
              <a:rPr lang="en-US" dirty="0" smtClean="0"/>
              <a:t>about </a:t>
            </a:r>
            <a:r>
              <a:rPr lang="en-US" dirty="0"/>
              <a:t>searching algorithms</a:t>
            </a:r>
          </a:p>
          <a:p>
            <a:pPr lvl="1"/>
            <a:r>
              <a:rPr lang="en-US" dirty="0"/>
              <a:t>Linear search</a:t>
            </a:r>
          </a:p>
          <a:p>
            <a:pPr lvl="1"/>
            <a:r>
              <a:rPr lang="en-US" dirty="0"/>
              <a:t>Binary search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5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/>
              <a:t>ITE Building 102</a:t>
            </a:r>
            <a:r>
              <a:rPr lang="en-US" sz="2800" dirty="0"/>
              <a:t> - Sections 22, 28, 32</a:t>
            </a:r>
          </a:p>
          <a:p>
            <a:r>
              <a:rPr lang="en-US" sz="2800" b="1" dirty="0"/>
              <a:t>ITE Building 104</a:t>
            </a:r>
            <a:r>
              <a:rPr lang="en-US" sz="2800" dirty="0"/>
              <a:t> - Sections 2, 3, 4, 5, 6</a:t>
            </a:r>
          </a:p>
          <a:p>
            <a:r>
              <a:rPr lang="en-US" sz="2800" b="1" dirty="0" err="1"/>
              <a:t>Meyerhoff</a:t>
            </a:r>
            <a:r>
              <a:rPr lang="en-US" sz="2800" b="1" dirty="0"/>
              <a:t> 030</a:t>
            </a:r>
            <a:r>
              <a:rPr lang="en-US" sz="2800" dirty="0"/>
              <a:t> - Sections 8, 9, 10, 11, 12, 14, 17, 18, 20</a:t>
            </a:r>
          </a:p>
          <a:p>
            <a:r>
              <a:rPr lang="en-US" sz="2800" b="1" dirty="0"/>
              <a:t>Performing Arts 132</a:t>
            </a:r>
            <a:r>
              <a:rPr lang="en-US" sz="2800" dirty="0"/>
              <a:t> - Sections 15, 16, 31</a:t>
            </a:r>
          </a:p>
          <a:p>
            <a:r>
              <a:rPr lang="en-US" sz="2800" b="1" dirty="0"/>
              <a:t>Sherman 003</a:t>
            </a:r>
            <a:r>
              <a:rPr lang="en-US" sz="2800" dirty="0"/>
              <a:t> - Sections 23, 26, 29, 30</a:t>
            </a:r>
          </a:p>
          <a:p>
            <a:r>
              <a:rPr lang="en-US" sz="2800" b="1" dirty="0"/>
              <a:t>Public Policy 105</a:t>
            </a:r>
            <a:r>
              <a:rPr lang="en-US" sz="2800" dirty="0"/>
              <a:t> - Sections 21, 24, 27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38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0188" cy="4517689"/>
          </a:xfrm>
        </p:spPr>
        <p:txBody>
          <a:bodyPr/>
          <a:lstStyle/>
          <a:p>
            <a:r>
              <a:rPr lang="en-US" sz="2000" dirty="0" smtClean="0"/>
              <a:t>Sorting video screenshots:</a:t>
            </a:r>
          </a:p>
          <a:p>
            <a:pPr lvl="1"/>
            <a:r>
              <a:rPr lang="en-US" sz="1800" dirty="0" smtClean="0"/>
              <a:t>Bubble sort:</a:t>
            </a:r>
          </a:p>
          <a:p>
            <a:pPr lvl="2"/>
            <a:r>
              <a:rPr lang="en-US" sz="1400" dirty="0"/>
              <a:t>https://</a:t>
            </a:r>
            <a:r>
              <a:rPr lang="en-US" sz="1400" dirty="0" smtClean="0"/>
              <a:t>www.youtube.com/watch?v=lyZQPjUT5B4</a:t>
            </a:r>
          </a:p>
          <a:p>
            <a:pPr lvl="1"/>
            <a:r>
              <a:rPr lang="en-US" sz="1800" dirty="0" smtClean="0"/>
              <a:t>Selecti</a:t>
            </a:r>
            <a:r>
              <a:rPr lang="en-US" sz="1800" dirty="0" smtClean="0"/>
              <a:t>on sort:</a:t>
            </a:r>
            <a:endParaRPr lang="en-US" sz="1800" dirty="0" smtClean="0"/>
          </a:p>
          <a:p>
            <a:pPr lvl="2"/>
            <a:r>
              <a:rPr lang="en-US" sz="1400" dirty="0"/>
              <a:t>https://www.youtube.com/watch?v=Ns4TPTC8whw</a:t>
            </a:r>
            <a:endParaRPr lang="en-US" sz="1400" dirty="0" smtClean="0"/>
          </a:p>
          <a:p>
            <a:pPr lvl="1"/>
            <a:r>
              <a:rPr lang="en-US" sz="1800" dirty="0" smtClean="0"/>
              <a:t>Quicksort:</a:t>
            </a:r>
          </a:p>
          <a:p>
            <a:pPr lvl="2"/>
            <a:r>
              <a:rPr lang="en-US" sz="1400" dirty="0">
                <a:solidFill>
                  <a:prstClr val="black"/>
                </a:solidFill>
              </a:rPr>
              <a:t>https://</a:t>
            </a:r>
            <a:r>
              <a:rPr lang="en-US" sz="1400" dirty="0" smtClean="0">
                <a:solidFill>
                  <a:prstClr val="black"/>
                </a:solidFill>
              </a:rPr>
              <a:t>www.youtube.com/watch?v=ywWBy6J5gz8</a:t>
            </a:r>
            <a:endParaRPr lang="en-US" sz="1400" dirty="0" smtClean="0"/>
          </a:p>
          <a:p>
            <a:endParaRPr lang="en-US" sz="2000" dirty="0"/>
          </a:p>
          <a:p>
            <a:r>
              <a:rPr lang="en-US" sz="2000" dirty="0" smtClean="0"/>
              <a:t>Mark Dean:</a:t>
            </a:r>
            <a:endParaRPr lang="en-US" sz="2000" dirty="0" smtClean="0"/>
          </a:p>
          <a:p>
            <a:pPr lvl="1"/>
            <a:r>
              <a:rPr lang="en-US" sz="1800" dirty="0"/>
              <a:t>http://</a:t>
            </a:r>
            <a:r>
              <a:rPr lang="en-US" sz="1800" dirty="0" smtClean="0"/>
              <a:t>www.blackpast.org/aah/dean-mark-1957</a:t>
            </a:r>
          </a:p>
          <a:p>
            <a:pPr lvl="2"/>
            <a:r>
              <a:rPr lang="en-US" sz="1300" dirty="0"/>
              <a:t>http://www.blackpast.org/files/blackpast_images/Mark_Dean__Stanford_University_News_Archive_.jpg</a:t>
            </a:r>
            <a:endParaRPr lang="en-US" sz="13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6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algorithms put the elements of </a:t>
            </a:r>
            <a:br>
              <a:rPr lang="en-US" dirty="0" smtClean="0"/>
            </a:br>
            <a:r>
              <a:rPr lang="en-US" dirty="0" smtClean="0"/>
              <a:t>a list in a specific order</a:t>
            </a:r>
          </a:p>
          <a:p>
            <a:endParaRPr lang="en-US" dirty="0"/>
          </a:p>
          <a:p>
            <a:r>
              <a:rPr lang="en-US" dirty="0" smtClean="0"/>
              <a:t>A sorted list is necessary to be able </a:t>
            </a:r>
            <a:br>
              <a:rPr lang="en-US" dirty="0" smtClean="0"/>
            </a:br>
            <a:r>
              <a:rPr lang="en-US" dirty="0" smtClean="0"/>
              <a:t>to use certain other algorithms</a:t>
            </a:r>
          </a:p>
          <a:p>
            <a:r>
              <a:rPr lang="en-US" dirty="0" smtClean="0"/>
              <a:t>Like </a:t>
            </a:r>
            <a:r>
              <a:rPr lang="en-US" dirty="0" smtClean="0"/>
              <a:t>search algorithms!</a:t>
            </a:r>
            <a:endParaRPr lang="en-US" dirty="0" smtClean="0"/>
          </a:p>
          <a:p>
            <a:pPr lvl="1"/>
            <a:r>
              <a:rPr lang="en-US" dirty="0" smtClean="0"/>
              <a:t>There must be an order to be able to search – sorting once means we can search quickly forever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5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different ways to sort a list</a:t>
            </a:r>
          </a:p>
          <a:p>
            <a:r>
              <a:rPr lang="en-US" dirty="0" smtClean="0"/>
              <a:t>What method would you use?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Now imagine you can only look at </a:t>
            </a:r>
            <a:br>
              <a:rPr lang="en-US" dirty="0" smtClean="0"/>
            </a:br>
            <a:r>
              <a:rPr lang="en-US" b="1" i="1" dirty="0" err="1" smtClean="0"/>
              <a:t>at</a:t>
            </a:r>
            <a:r>
              <a:rPr lang="en-US" b="1" i="1" dirty="0" smtClean="0"/>
              <a:t> most </a:t>
            </a:r>
            <a:r>
              <a:rPr lang="en-US" dirty="0" smtClean="0"/>
              <a:t>two elements at a time</a:t>
            </a:r>
          </a:p>
          <a:p>
            <a:pPr lvl="1"/>
            <a:r>
              <a:rPr lang="en-US" dirty="0" smtClean="0"/>
              <a:t>What method would you use now?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Computer science has a number of </a:t>
            </a:r>
            <a:br>
              <a:rPr lang="en-US" dirty="0" smtClean="0"/>
            </a:br>
            <a:r>
              <a:rPr lang="en-US" dirty="0" smtClean="0"/>
              <a:t>commonly used sorting algorithms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0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Bubble 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1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Let’s </a:t>
            </a:r>
            <a:r>
              <a:rPr lang="en-US" dirty="0" smtClean="0"/>
              <a:t>take a look at a common sorting method!</a:t>
            </a:r>
            <a:endParaRPr lang="en-US" dirty="0"/>
          </a:p>
          <a:p>
            <a:pPr marL="1771650" lvl="3" indent="-514350"/>
            <a:endParaRPr lang="en-US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We </a:t>
            </a:r>
            <a:r>
              <a:rPr lang="en-US" sz="2800" dirty="0"/>
              <a:t>look at the first pair of items in the list, and if the first one is bigger than the second one, we swap </a:t>
            </a:r>
            <a:r>
              <a:rPr lang="en-US" sz="2800" dirty="0" smtClean="0"/>
              <a:t>them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Then </a:t>
            </a:r>
            <a:r>
              <a:rPr lang="en-US" sz="2800" dirty="0"/>
              <a:t>we look at the second and third one and put them in order, and so </a:t>
            </a:r>
            <a:r>
              <a:rPr lang="en-US" sz="2800" dirty="0" smtClean="0"/>
              <a:t>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Once </a:t>
            </a:r>
            <a:r>
              <a:rPr lang="en-US" sz="2800" dirty="0"/>
              <a:t>we hit the end of the list, we start over at the </a:t>
            </a:r>
            <a:r>
              <a:rPr lang="en-US" sz="2800" dirty="0" smtClean="0"/>
              <a:t>beginning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Repeat </a:t>
            </a:r>
            <a:r>
              <a:rPr lang="en-US" sz="2800" dirty="0"/>
              <a:t>until the list is sorted!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43729</TotalTime>
  <Words>1578</Words>
  <Application>Microsoft Office PowerPoint</Application>
  <PresentationFormat>On-screen Show (4:3)</PresentationFormat>
  <Paragraphs>428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23 – Searching and Sorting</vt:lpstr>
      <vt:lpstr>Last Class We Covered</vt:lpstr>
      <vt:lpstr>Any Questions from Last Time?</vt:lpstr>
      <vt:lpstr>Today’s Objectives</vt:lpstr>
      <vt:lpstr>Sorting</vt:lpstr>
      <vt:lpstr>Sorting Algorithms</vt:lpstr>
      <vt:lpstr>Sorting Algorithms</vt:lpstr>
      <vt:lpstr>Bubble Sort</vt:lpstr>
      <vt:lpstr>Bubble Sort Algorithm</vt:lpstr>
      <vt:lpstr>Bubble Sort Example</vt:lpstr>
      <vt:lpstr>Bubble Sort Example (Cont)</vt:lpstr>
      <vt:lpstr>Bubble Sort Example (Cont)</vt:lpstr>
      <vt:lpstr>Bubble Sort Video</vt:lpstr>
      <vt:lpstr>Selection Sort</vt:lpstr>
      <vt:lpstr>Selection Sort Algorithm</vt:lpstr>
      <vt:lpstr>Selection Sort Video</vt:lpstr>
      <vt:lpstr>Quicksort</vt:lpstr>
      <vt:lpstr>Quicksort Algorithm</vt:lpstr>
      <vt:lpstr>Quicksort Video</vt:lpstr>
      <vt:lpstr>Search</vt:lpstr>
      <vt:lpstr>Motivations for Searching</vt:lpstr>
      <vt:lpstr>Exercise: find()</vt:lpstr>
      <vt:lpstr>Exercise: find() Solution</vt:lpstr>
      <vt:lpstr>Linear Search</vt:lpstr>
      <vt:lpstr>Searching Sorted Information</vt:lpstr>
      <vt:lpstr>Algorithm in English</vt:lpstr>
      <vt:lpstr>Binary Search</vt:lpstr>
      <vt:lpstr>Binary Search</vt:lpstr>
      <vt:lpstr>Binary Search Example</vt:lpstr>
      <vt:lpstr>Binary Search Example</vt:lpstr>
      <vt:lpstr>Binary Search Example</vt:lpstr>
      <vt:lpstr>Binary Search Example</vt:lpstr>
      <vt:lpstr>Binary Search Example</vt:lpstr>
      <vt:lpstr>Solving Binary Search</vt:lpstr>
      <vt:lpstr>Time for…</vt:lpstr>
      <vt:lpstr>Exercise: Recursive Binary Search</vt:lpstr>
      <vt:lpstr>Exercise: Recursive Binary Search</vt:lpstr>
      <vt:lpstr>PowerPoint Presentation</vt:lpstr>
      <vt:lpstr>Announcements</vt:lpstr>
      <vt:lpstr>Final Exam Locations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477</cp:revision>
  <dcterms:created xsi:type="dcterms:W3CDTF">2014-05-05T14:25:42Z</dcterms:created>
  <dcterms:modified xsi:type="dcterms:W3CDTF">2017-12-05T14:28:12Z</dcterms:modified>
</cp:coreProperties>
</file>